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BE8DC-BBD7-4923-A45D-30122979A26C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D34F2-1C22-405B-B465-AFF4A0F59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laughness.com/how-a-crab-sheds-its-shell-molting.122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go2.wordpress.com/?id=725X1342&amp;site=theorganicartist.wordpress.com&amp;url=http%3A%2F%2Fupload.wikimedia.org%2Fwikipedia%2Fcommons%2F0%2F03%2FKingston_SE_lobster.JPG&amp;sref=http%3A%2F%2Ftheorganicartist.wordpress.com%2F2009%2F10%2F28%2Flarry-the-lobster-has-been-liberated-in-ny-city%2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http://img.metro.co.uk/i/pix/2007/07/Lobster_450x3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76283"/>
            <a:ext cx="6705600" cy="578171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990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</a:t>
            </a:r>
            <a:r>
              <a:rPr lang="en-US" dirty="0" smtClean="0">
                <a:solidFill>
                  <a:schemeClr val="bg1"/>
                </a:solidFill>
              </a:rPr>
              <a:t>7: Jointed Appendages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38200"/>
            <a:ext cx="6400800" cy="1752600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Phyla </a:t>
            </a:r>
            <a:r>
              <a:rPr lang="en-US" sz="4000" dirty="0" err="1" smtClean="0">
                <a:solidFill>
                  <a:schemeClr val="bg1"/>
                </a:solidFill>
              </a:rPr>
              <a:t>Arthropoda</a:t>
            </a:r>
            <a:endParaRPr lang="en-US" sz="40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A. The </a:t>
            </a:r>
            <a:r>
              <a:rPr lang="en-US" dirty="0" smtClean="0"/>
              <a:t>Arthropods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en-US" sz="2800" dirty="0" smtClean="0"/>
              <a:t>These </a:t>
            </a:r>
            <a:r>
              <a:rPr lang="en-US" sz="2800" dirty="0"/>
              <a:t>organisms…					</a:t>
            </a:r>
          </a:p>
          <a:p>
            <a:pPr marL="457200" lvl="0" indent="-457200">
              <a:buNone/>
            </a:pPr>
            <a:r>
              <a:rPr lang="en-US" sz="2800" dirty="0" smtClean="0"/>
              <a:t>	a. have </a:t>
            </a:r>
            <a:r>
              <a:rPr lang="en-US" sz="2800" dirty="0" smtClean="0"/>
              <a:t>bendable appendages.</a:t>
            </a:r>
          </a:p>
          <a:p>
            <a:pPr marL="457200" lvl="0" indent="-457200">
              <a:buNone/>
            </a:pPr>
            <a:r>
              <a:rPr lang="en-US" sz="2800" dirty="0" smtClean="0"/>
              <a:t>	b. higher </a:t>
            </a:r>
            <a:r>
              <a:rPr lang="en-US" sz="2800" dirty="0" smtClean="0"/>
              <a:t>organisms that go one step further with hips, knees, wrists and </a:t>
            </a:r>
            <a:r>
              <a:rPr lang="en-US" sz="2800" dirty="0" smtClean="0"/>
              <a:t>ankles.</a:t>
            </a:r>
          </a:p>
          <a:p>
            <a:pPr marL="0" lvl="1" indent="0">
              <a:buNone/>
            </a:pPr>
            <a:r>
              <a:rPr lang="en-US" dirty="0" smtClean="0"/>
              <a:t>2. Subphyla</a:t>
            </a:r>
            <a:endParaRPr lang="en-US" dirty="0" smtClean="0"/>
          </a:p>
          <a:p>
            <a:pPr marL="0" lvl="2" indent="0">
              <a:buNone/>
            </a:pPr>
            <a:r>
              <a:rPr lang="en-US" sz="2800" dirty="0" smtClean="0"/>
              <a:t>	a. </a:t>
            </a:r>
            <a:r>
              <a:rPr lang="en-US" sz="2800" dirty="0" err="1" smtClean="0"/>
              <a:t>Chelicerata</a:t>
            </a:r>
            <a:r>
              <a:rPr lang="en-US" sz="2800" dirty="0" smtClean="0"/>
              <a:t> </a:t>
            </a:r>
            <a:r>
              <a:rPr lang="en-US" sz="2800" dirty="0" smtClean="0"/>
              <a:t>– 6+ legs, no wings (sea spiders, horseshoe </a:t>
            </a:r>
            <a:r>
              <a:rPr lang="en-US" sz="2800" dirty="0" smtClean="0"/>
              <a:t>		crabs</a:t>
            </a:r>
            <a:r>
              <a:rPr lang="en-US" sz="2800" dirty="0" smtClean="0"/>
              <a:t>)</a:t>
            </a:r>
          </a:p>
          <a:p>
            <a:pPr marL="0" lvl="2" indent="0">
              <a:buNone/>
            </a:pPr>
            <a:r>
              <a:rPr lang="en-US" sz="2800" dirty="0" smtClean="0"/>
              <a:t>	b. </a:t>
            </a:r>
            <a:r>
              <a:rPr lang="en-US" sz="2800" dirty="0" err="1" smtClean="0"/>
              <a:t>Uniramia</a:t>
            </a:r>
            <a:r>
              <a:rPr lang="en-US" sz="2800" dirty="0" smtClean="0"/>
              <a:t> </a:t>
            </a:r>
            <a:r>
              <a:rPr lang="en-US" sz="2800" dirty="0" smtClean="0"/>
              <a:t>– 6 legs, some wings (insects and “bugs”)</a:t>
            </a:r>
          </a:p>
          <a:p>
            <a:pPr marL="0" lvl="2" indent="0">
              <a:buNone/>
            </a:pPr>
            <a:r>
              <a:rPr lang="en-US" sz="2800" dirty="0" smtClean="0"/>
              <a:t>	c. </a:t>
            </a:r>
            <a:r>
              <a:rPr lang="en-US" sz="2800" dirty="0" err="1" smtClean="0"/>
              <a:t>Crustacea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marL="0" lvl="3" indent="0">
              <a:buNone/>
            </a:pPr>
            <a:r>
              <a:rPr lang="en-US" sz="2800" dirty="0" smtClean="0"/>
              <a:t>	    (1) </a:t>
            </a:r>
            <a:r>
              <a:rPr lang="en-US" sz="2800" dirty="0" err="1" smtClean="0"/>
              <a:t>Mandibulates</a:t>
            </a:r>
            <a:endParaRPr lang="en-US" sz="2800" dirty="0" smtClean="0"/>
          </a:p>
          <a:p>
            <a:pPr marL="0" lvl="3" indent="0">
              <a:buNone/>
            </a:pPr>
            <a:r>
              <a:rPr lang="en-US" sz="2800" dirty="0" smtClean="0"/>
              <a:t>	    (2) 6 </a:t>
            </a:r>
            <a:r>
              <a:rPr lang="en-US" sz="2800" dirty="0" smtClean="0"/>
              <a:t>legs, no wings </a:t>
            </a:r>
          </a:p>
          <a:p>
            <a:pPr marL="0" lvl="3" indent="0">
              <a:buNone/>
            </a:pPr>
            <a:r>
              <a:rPr lang="en-US" sz="2800" dirty="0" smtClean="0"/>
              <a:t>	    (3) Orders include decapods,</a:t>
            </a:r>
            <a:endParaRPr lang="en-US" sz="2800" dirty="0" smtClean="0"/>
          </a:p>
          <a:p>
            <a:pPr marL="0" lvl="0" indent="0">
              <a:buNone/>
            </a:pPr>
            <a:r>
              <a:rPr lang="en-US" sz="2800" dirty="0" smtClean="0"/>
              <a:t>		mantis shrimp, krill, </a:t>
            </a:r>
          </a:p>
          <a:p>
            <a:pPr marL="0" lvl="0" indent="0">
              <a:buNone/>
            </a:pPr>
            <a:r>
              <a:rPr lang="en-US" sz="2800" dirty="0" smtClean="0"/>
              <a:t>		amphipods, copepods, </a:t>
            </a:r>
          </a:p>
          <a:p>
            <a:pPr marL="0" lv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	barnacles.</a:t>
            </a:r>
            <a:endParaRPr lang="en-US" sz="2800" dirty="0" smtClean="0"/>
          </a:p>
          <a:p>
            <a:pPr marL="0" indent="0">
              <a:buNone/>
            </a:pPr>
            <a:r>
              <a:rPr lang="en-US" dirty="0" smtClean="0"/>
              <a:t> </a:t>
            </a:r>
            <a:endParaRPr lang="en-US" sz="1800" dirty="0" smtClean="0"/>
          </a:p>
          <a:p>
            <a:pPr marL="457200" lvl="0" indent="-457200">
              <a:buNone/>
            </a:pPr>
            <a:endParaRPr lang="en-US" sz="2400" dirty="0" smtClean="0"/>
          </a:p>
        </p:txBody>
      </p:sp>
      <p:pic>
        <p:nvPicPr>
          <p:cNvPr id="6146" name="Picture 2" descr="http://www.dragoart.com/tuts/pics/5/3022/how-to-draw-larry-the-lobs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1700" y="3524250"/>
            <a:ext cx="31623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foremostbutterflies.com/Images/Learn_About_Butterflies/anatom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199" y="4343400"/>
            <a:ext cx="3670041" cy="22479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B. Structure and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smtClean="0"/>
              <a:t>     1</a:t>
            </a:r>
            <a:r>
              <a:rPr lang="en-US" sz="3800" dirty="0" smtClean="0"/>
              <a:t>. Evolved from annelids, so they are segmented.</a:t>
            </a:r>
          </a:p>
          <a:p>
            <a:pPr>
              <a:buNone/>
            </a:pPr>
            <a:r>
              <a:rPr lang="en-US" sz="3800" dirty="0" smtClean="0"/>
              <a:t>	2. Developmental stages:</a:t>
            </a:r>
          </a:p>
          <a:p>
            <a:pPr>
              <a:buNone/>
            </a:pPr>
            <a:r>
              <a:rPr lang="en-US" sz="3800" dirty="0" smtClean="0"/>
              <a:t>		a. Larvae</a:t>
            </a:r>
          </a:p>
          <a:p>
            <a:pPr>
              <a:buNone/>
            </a:pPr>
            <a:r>
              <a:rPr lang="en-US" sz="3800" dirty="0" smtClean="0"/>
              <a:t>			(1) immature organism</a:t>
            </a:r>
          </a:p>
          <a:p>
            <a:pPr>
              <a:buNone/>
            </a:pPr>
            <a:r>
              <a:rPr lang="en-US" sz="3800" dirty="0" smtClean="0"/>
              <a:t>			(2) segmentation is visible</a:t>
            </a:r>
          </a:p>
          <a:p>
            <a:pPr>
              <a:buNone/>
            </a:pPr>
            <a:r>
              <a:rPr lang="en-US" sz="3800" dirty="0" smtClean="0"/>
              <a:t>		b. Adult</a:t>
            </a:r>
          </a:p>
          <a:p>
            <a:pPr>
              <a:buNone/>
            </a:pPr>
            <a:r>
              <a:rPr lang="en-US" sz="3800" dirty="0" smtClean="0"/>
              <a:t>			(1) mature organism</a:t>
            </a:r>
          </a:p>
          <a:p>
            <a:pPr>
              <a:buNone/>
            </a:pPr>
            <a:r>
              <a:rPr lang="en-US" sz="3800" dirty="0" smtClean="0"/>
              <a:t>			(2) segments are mostly fused together </a:t>
            </a:r>
          </a:p>
          <a:p>
            <a:pPr>
              <a:buNone/>
            </a:pPr>
            <a:r>
              <a:rPr lang="en-US" sz="3800" dirty="0" smtClean="0"/>
              <a:t>	3.  Body Form</a:t>
            </a:r>
          </a:p>
          <a:p>
            <a:pPr>
              <a:buNone/>
            </a:pPr>
            <a:r>
              <a:rPr lang="en-US" sz="3800" dirty="0" smtClean="0"/>
              <a:t>		a. Many segments fused into just three:</a:t>
            </a:r>
          </a:p>
          <a:p>
            <a:pPr>
              <a:buNone/>
            </a:pPr>
            <a:r>
              <a:rPr lang="en-US" sz="3800" dirty="0" smtClean="0"/>
              <a:t>		b. head (</a:t>
            </a:r>
            <a:r>
              <a:rPr lang="en-US" sz="3800" dirty="0" err="1" smtClean="0"/>
              <a:t>cephalized</a:t>
            </a:r>
            <a:r>
              <a:rPr lang="en-US" sz="3800" dirty="0" smtClean="0"/>
              <a:t>)</a:t>
            </a:r>
          </a:p>
          <a:p>
            <a:pPr>
              <a:buNone/>
            </a:pPr>
            <a:r>
              <a:rPr lang="en-US" sz="3800" dirty="0" smtClean="0"/>
              <a:t>		c. thorax (chest)</a:t>
            </a:r>
          </a:p>
          <a:p>
            <a:pPr>
              <a:buNone/>
            </a:pPr>
            <a:r>
              <a:rPr lang="en-US" sz="3800" dirty="0" smtClean="0"/>
              <a:t>		d. abdomen</a:t>
            </a:r>
          </a:p>
          <a:p>
            <a:pPr>
              <a:buNone/>
            </a:pPr>
            <a:r>
              <a:rPr lang="en-US" sz="3800" dirty="0" smtClean="0"/>
              <a:t>	4. Covered in an exoskeleton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124" name="Picture 4" descr="http://www.monarchlab.org/lab/biology/images/larvadia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371600"/>
            <a:ext cx="3889375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noFill/>
        </p:spPr>
        <p:txBody>
          <a:bodyPr/>
          <a:lstStyle/>
          <a:p>
            <a:pPr algn="l"/>
            <a:r>
              <a:rPr lang="en-US" dirty="0" smtClean="0"/>
              <a:t>C. </a:t>
            </a:r>
            <a:r>
              <a:rPr lang="en-US" dirty="0" smtClean="0"/>
              <a:t>Niche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  <a:noFill/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/>
              <a:t>1. Food</a:t>
            </a: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Symbionts</a:t>
            </a: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3. Recycling </a:t>
            </a:r>
            <a:r>
              <a:rPr lang="en-US" sz="2400" dirty="0" smtClean="0"/>
              <a:t>and </a:t>
            </a:r>
            <a:r>
              <a:rPr lang="en-US" sz="2400" dirty="0" smtClean="0"/>
              <a:t>Fouling</a:t>
            </a:r>
          </a:p>
          <a:p>
            <a:pPr lvl="0">
              <a:buNone/>
            </a:pPr>
            <a:r>
              <a:rPr lang="en-US" sz="2400" dirty="0" smtClean="0"/>
              <a:t>**Complete the study guide </a:t>
            </a:r>
          </a:p>
          <a:p>
            <a:pPr lvl="0"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for additional details.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http://brasilhawaii.com/wp-content/uploads/2010/08/ALASKAN-KING-CRAB-LEGS-ADD-ON_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581400"/>
            <a:ext cx="3048000" cy="3048000"/>
          </a:xfrm>
          <a:prstGeom prst="rect">
            <a:avLst/>
          </a:prstGeom>
          <a:noFill/>
        </p:spPr>
      </p:pic>
      <p:pic>
        <p:nvPicPr>
          <p:cNvPr id="4100" name="Picture 4" descr="http://image32.webshots.com/32/3/85/61/2678385610013501212FAyCpu_p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581400"/>
            <a:ext cx="4038599" cy="3030255"/>
          </a:xfrm>
          <a:prstGeom prst="rect">
            <a:avLst/>
          </a:prstGeom>
          <a:noFill/>
        </p:spPr>
      </p:pic>
      <p:pic>
        <p:nvPicPr>
          <p:cNvPr id="4102" name="Picture 6" descr="http://www.divebums.com/week/May02-2005/050430CatalinaBaranacle2_w_kevin-le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55343" y="0"/>
            <a:ext cx="3588657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D. Showcase System: </a:t>
            </a:r>
            <a:r>
              <a:rPr lang="en-US" dirty="0" smtClean="0"/>
              <a:t>Skeletal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smtClean="0"/>
              <a:t>1. Exoskeleton</a:t>
            </a:r>
          </a:p>
          <a:p>
            <a:pPr lvl="1">
              <a:buNone/>
            </a:pPr>
            <a:r>
              <a:rPr lang="en-US" dirty="0" smtClean="0"/>
              <a:t>a. Rigid </a:t>
            </a:r>
            <a:r>
              <a:rPr lang="en-US" dirty="0" smtClean="0"/>
              <a:t>external shell made of chitin.</a:t>
            </a:r>
          </a:p>
          <a:p>
            <a:pPr lvl="1">
              <a:buNone/>
            </a:pPr>
            <a:r>
              <a:rPr lang="en-US" dirty="0" smtClean="0"/>
              <a:t>b. Chitin </a:t>
            </a:r>
            <a:r>
              <a:rPr lang="en-US" dirty="0" smtClean="0"/>
              <a:t>is a tough, but brittle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material </a:t>
            </a:r>
            <a:r>
              <a:rPr lang="en-US" dirty="0" smtClean="0"/>
              <a:t>that cannot support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great </a:t>
            </a:r>
            <a:r>
              <a:rPr lang="en-US" dirty="0" smtClean="0"/>
              <a:t>weight.</a:t>
            </a:r>
          </a:p>
          <a:p>
            <a:pPr lvl="1">
              <a:buNone/>
            </a:pPr>
            <a:r>
              <a:rPr lang="en-US" dirty="0" smtClean="0"/>
              <a:t>c. Protects </a:t>
            </a:r>
            <a:r>
              <a:rPr lang="en-US" dirty="0" smtClean="0"/>
              <a:t>arthropod from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predators </a:t>
            </a:r>
            <a:r>
              <a:rPr lang="en-US" dirty="0" smtClean="0"/>
              <a:t>and slows down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water </a:t>
            </a:r>
            <a:r>
              <a:rPr lang="en-US" dirty="0" smtClean="0"/>
              <a:t>loss.</a:t>
            </a:r>
          </a:p>
          <a:p>
            <a:pPr marL="0" indent="0">
              <a:buNone/>
            </a:pPr>
            <a:r>
              <a:rPr lang="en-US" sz="2800" dirty="0" smtClean="0"/>
              <a:t>2</a:t>
            </a:r>
            <a:r>
              <a:rPr lang="en-US" sz="2800" dirty="0" smtClean="0"/>
              <a:t>. Muscles attach to exoskeleton.</a:t>
            </a:r>
          </a:p>
          <a:p>
            <a:pPr>
              <a:buNone/>
            </a:pPr>
            <a:r>
              <a:rPr lang="en-US" sz="2800" dirty="0" smtClean="0"/>
              <a:t>      a</a:t>
            </a:r>
            <a:r>
              <a:rPr lang="en-US" sz="2800" dirty="0" smtClean="0"/>
              <a:t>. Muscles attach on the inside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     to </a:t>
            </a:r>
            <a:r>
              <a:rPr lang="en-US" sz="2800" dirty="0" smtClean="0"/>
              <a:t>allow for movement.</a:t>
            </a:r>
          </a:p>
          <a:p>
            <a:pPr>
              <a:buNone/>
            </a:pPr>
            <a:r>
              <a:rPr lang="en-US" sz="2800" dirty="0" smtClean="0"/>
              <a:t>      b</a:t>
            </a:r>
            <a:r>
              <a:rPr lang="en-US" sz="2800" dirty="0" smtClean="0"/>
              <a:t>. Large arthropod = large muscles = thick exoskeleton.</a:t>
            </a:r>
          </a:p>
          <a:p>
            <a:pPr>
              <a:buNone/>
            </a:pPr>
            <a:r>
              <a:rPr lang="en-US" sz="2800" dirty="0" smtClean="0"/>
              <a:t>      c</a:t>
            </a:r>
            <a:r>
              <a:rPr lang="en-US" sz="2800" dirty="0" smtClean="0"/>
              <a:t>. The bigger they get the heavier they become – this limits 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     their </a:t>
            </a:r>
            <a:r>
              <a:rPr lang="en-US" sz="2800" dirty="0" smtClean="0"/>
              <a:t>size.</a:t>
            </a:r>
          </a:p>
          <a:p>
            <a:pPr lvl="2">
              <a:buNone/>
            </a:pPr>
            <a:endParaRPr lang="en-US" dirty="0"/>
          </a:p>
          <a:p>
            <a:pPr lvl="2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4" name="Picture 2" descr="http://www.buzzle.com/img/articleImages/9127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752600"/>
            <a:ext cx="3533775" cy="3409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3. Molting</a:t>
            </a:r>
          </a:p>
          <a:p>
            <a:pPr>
              <a:buNone/>
            </a:pPr>
            <a:r>
              <a:rPr lang="en-US" sz="2400" dirty="0" smtClean="0"/>
              <a:t>	a</a:t>
            </a:r>
            <a:r>
              <a:rPr lang="en-US" sz="2400" dirty="0" smtClean="0"/>
              <a:t>. Process in which a small exoskeleton is shed in order for a larger one to be exposed.</a:t>
            </a:r>
          </a:p>
          <a:p>
            <a:pPr>
              <a:buNone/>
            </a:pPr>
            <a:r>
              <a:rPr lang="en-US" sz="2400" dirty="0" smtClean="0"/>
              <a:t>	b</a:t>
            </a:r>
            <a:r>
              <a:rPr lang="en-US" sz="2400" dirty="0" smtClean="0"/>
              <a:t>. After exoskeleton is shed, the animal fills its soft body with water or air and then hides until it hardens.</a:t>
            </a:r>
          </a:p>
          <a:p>
            <a:pPr>
              <a:buNone/>
            </a:pPr>
            <a:r>
              <a:rPr lang="en-US" sz="2400" dirty="0" smtClean="0"/>
              <a:t>	c</a:t>
            </a:r>
            <a:r>
              <a:rPr lang="en-US" sz="2400" dirty="0" smtClean="0"/>
              <a:t>. In some species, mating can only take place immediately following a molt by the female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See a crab molt…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Hermit crabs not only molt their own shell, they must find a mollusk shell to live in.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482" name="Picture 2" descr="http://pixdaus.com/pics/sE1gBwf2CpQ6P9Ida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038600"/>
            <a:ext cx="4120662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le:Kingston SE lobst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33400" y="0"/>
            <a:ext cx="10293433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0"/>
            <a:ext cx="4724400" cy="1143000"/>
          </a:xfrm>
        </p:spPr>
        <p:txBody>
          <a:bodyPr/>
          <a:lstStyle/>
          <a:p>
            <a:pPr algn="l"/>
            <a:r>
              <a:rPr lang="en-US" dirty="0" smtClean="0"/>
              <a:t>E. Strange but true!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990600"/>
            <a:ext cx="4724400" cy="18288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sz="2400" dirty="0" smtClean="0"/>
              <a:t>	</a:t>
            </a:r>
            <a:r>
              <a:rPr lang="en-US" sz="2400" b="1" dirty="0" smtClean="0"/>
              <a:t>In the restaurant industry a one-pound lobster is called a 	“chicken”, two pounds a “deuce” and bigger a </a:t>
            </a:r>
            <a:endParaRPr lang="en-US" sz="2400" b="1" dirty="0" smtClean="0"/>
          </a:p>
          <a:p>
            <a:pPr algn="r">
              <a:buNone/>
            </a:pPr>
            <a:r>
              <a:rPr lang="en-US" sz="2400" b="1" dirty="0" smtClean="0"/>
              <a:t>“</a:t>
            </a:r>
            <a:r>
              <a:rPr lang="en-US" sz="2400" b="1" dirty="0" smtClean="0"/>
              <a:t>jumbo”.</a:t>
            </a:r>
          </a:p>
          <a:p>
            <a:pPr marL="914400" lvl="1" indent="-457200" algn="r">
              <a:buNone/>
            </a:pPr>
            <a:endParaRPr lang="en-US" sz="2400" dirty="0"/>
          </a:p>
          <a:p>
            <a:pPr algn="r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52400" y="28194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Statue outside of a restaurant in Australia.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173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Stage 7: Jointed Appendages</vt:lpstr>
      <vt:lpstr>A. The Arthropods</vt:lpstr>
      <vt:lpstr>B. Structure and Function</vt:lpstr>
      <vt:lpstr>C. Niche</vt:lpstr>
      <vt:lpstr>D. Showcase System: Skeletal</vt:lpstr>
      <vt:lpstr>Slide 6</vt:lpstr>
      <vt:lpstr>E. Strange but true!</vt:lpstr>
    </vt:vector>
  </TitlesOfParts>
  <Company>Wake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1: Multicellularity</dc:title>
  <dc:creator>WCPSS</dc:creator>
  <cp:lastModifiedBy>WCPSS</cp:lastModifiedBy>
  <cp:revision>26</cp:revision>
  <dcterms:created xsi:type="dcterms:W3CDTF">2010-10-04T18:58:29Z</dcterms:created>
  <dcterms:modified xsi:type="dcterms:W3CDTF">2010-10-18T16:47:52Z</dcterms:modified>
</cp:coreProperties>
</file>